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1243" r:id="rId3"/>
    <p:sldId id="2382" r:id="rId4"/>
    <p:sldId id="1281" r:id="rId5"/>
    <p:sldId id="3715" r:id="rId6"/>
    <p:sldId id="5654" r:id="rId7"/>
    <p:sldId id="5660" r:id="rId8"/>
    <p:sldId id="5656" r:id="rId9"/>
    <p:sldId id="5655" r:id="rId10"/>
    <p:sldId id="1270" r:id="rId11"/>
  </p:sldIdLst>
  <p:sldSz cx="1219263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ovo" initials="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1998"/>
        <p:guide pos="390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530" y="1143000"/>
            <a:ext cx="548694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948" y="2588281"/>
            <a:ext cx="10853306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948" y="3566160"/>
            <a:ext cx="10853306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96" y="952508"/>
            <a:ext cx="10853306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948" y="2588281"/>
            <a:ext cx="10853306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48" y="432000"/>
            <a:ext cx="10853306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948" y="1296000"/>
            <a:ext cx="10853306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96" y="3808730"/>
            <a:ext cx="10853306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91" y="4511675"/>
            <a:ext cx="10853306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48" y="432000"/>
            <a:ext cx="10853306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96" y="1296000"/>
            <a:ext cx="528376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9491" y="1296000"/>
            <a:ext cx="528376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48" y="432000"/>
            <a:ext cx="10853306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96" y="1296000"/>
            <a:ext cx="528376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91" y="1789043"/>
            <a:ext cx="528372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6364" y="1296000"/>
            <a:ext cx="528376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6364" y="1789043"/>
            <a:ext cx="528376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96" y="1296000"/>
            <a:ext cx="528376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9539" y="1296000"/>
            <a:ext cx="528376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2176" y="952508"/>
            <a:ext cx="95107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91" y="952500"/>
            <a:ext cx="9829069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948" y="432000"/>
            <a:ext cx="10853306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948" y="1296000"/>
            <a:ext cx="10853306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829" y="6349833"/>
            <a:ext cx="2700266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405" y="6349833"/>
            <a:ext cx="396039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1448" y="6349833"/>
            <a:ext cx="2700266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4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70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1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62885" y="167005"/>
            <a:ext cx="1104900" cy="100076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395185" y="2581910"/>
            <a:ext cx="6786880" cy="19380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sz="4000"/>
              <a:t>北京振兴城乡供应链管理中心</a:t>
            </a:r>
            <a:endParaRPr lang="zh-CN" sz="4000"/>
          </a:p>
          <a:p>
            <a:endParaRPr lang="zh-CN" sz="4000"/>
          </a:p>
          <a:p>
            <a:r>
              <a:rPr lang="zh-CN" sz="4000"/>
              <a:t>江西省臻琪农业发展有限公司</a:t>
            </a:r>
            <a:endParaRPr lang="zh-CN" sz="4000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" name="文本框 45"/>
          <p:cNvSpPr txBox="1"/>
          <p:nvPr/>
        </p:nvSpPr>
        <p:spPr>
          <a:xfrm>
            <a:off x="503520" y="631825"/>
            <a:ext cx="2722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000"/>
              <a:t>中惠点货结算物流流程</a:t>
            </a:r>
            <a:endParaRPr lang="zh-CN" altLang="en-US" sz="2000"/>
          </a:p>
        </p:txBody>
      </p:sp>
      <p:sp>
        <p:nvSpPr>
          <p:cNvPr id="3" name="矩形 2"/>
          <p:cNvSpPr/>
          <p:nvPr/>
        </p:nvSpPr>
        <p:spPr>
          <a:xfrm>
            <a:off x="5197475" y="1616075"/>
            <a:ext cx="154305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中惠</a:t>
            </a:r>
            <a:r>
              <a:rPr lang="en-US" altLang="zh-CN"/>
              <a:t>B</a:t>
            </a:r>
            <a:r>
              <a:rPr lang="zh-CN" altLang="en-US"/>
              <a:t>端供应平台</a:t>
            </a:r>
            <a:endParaRPr lang="zh-CN" altLang="en-US"/>
          </a:p>
        </p:txBody>
      </p:sp>
      <p:cxnSp>
        <p:nvCxnSpPr>
          <p:cNvPr id="8" name="直接箭头连接符 7"/>
          <p:cNvCxnSpPr>
            <a:stCxn id="9" idx="0"/>
            <a:endCxn id="3" idx="3"/>
          </p:cNvCxnSpPr>
          <p:nvPr/>
        </p:nvCxnSpPr>
        <p:spPr>
          <a:xfrm flipH="1" flipV="1">
            <a:off x="6740525" y="1903095"/>
            <a:ext cx="2195195" cy="8045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8399145" y="2707640"/>
            <a:ext cx="1072515" cy="574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B</a:t>
            </a:r>
            <a:r>
              <a:rPr lang="zh-CN" altLang="en-US"/>
              <a:t>端或直营店</a:t>
            </a: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197475" y="4277360"/>
            <a:ext cx="1543050" cy="608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400"/>
              <a:t>中惠南昌办事处（南昌仓库）</a:t>
            </a:r>
            <a:endParaRPr lang="zh-CN" altLang="en-US" sz="1400"/>
          </a:p>
        </p:txBody>
      </p:sp>
      <p:sp>
        <p:nvSpPr>
          <p:cNvPr id="13" name="矩形 12"/>
          <p:cNvSpPr/>
          <p:nvPr/>
        </p:nvSpPr>
        <p:spPr>
          <a:xfrm>
            <a:off x="2294890" y="4277360"/>
            <a:ext cx="1243330" cy="617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盟主</a:t>
            </a:r>
            <a:r>
              <a:rPr lang="en-US" altLang="zh-CN"/>
              <a:t>   </a:t>
            </a:r>
            <a:r>
              <a:rPr lang="zh-CN" altLang="en-US"/>
              <a:t>（合伙人）</a:t>
            </a:r>
            <a:endParaRPr lang="zh-CN" altLang="en-US"/>
          </a:p>
        </p:txBody>
      </p:sp>
      <p:cxnSp>
        <p:nvCxnSpPr>
          <p:cNvPr id="2" name="直接箭头连接符 1"/>
          <p:cNvCxnSpPr>
            <a:stCxn id="3" idx="2"/>
            <a:endCxn id="11" idx="0"/>
          </p:cNvCxnSpPr>
          <p:nvPr/>
        </p:nvCxnSpPr>
        <p:spPr>
          <a:xfrm>
            <a:off x="5969000" y="2189480"/>
            <a:ext cx="0" cy="20878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/>
          <p:nvPr/>
        </p:nvCxnSpPr>
        <p:spPr>
          <a:xfrm flipV="1">
            <a:off x="6649085" y="3281680"/>
            <a:ext cx="2195195" cy="12998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 rot="1260000">
            <a:off x="7517765" y="1832610"/>
            <a:ext cx="6400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ym typeface="+mn-ea"/>
              </a:rPr>
              <a:t>点货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050915" y="291338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ym typeface="+mn-ea"/>
              </a:rPr>
              <a:t>信息共享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 rot="19740000">
            <a:off x="7446645" y="395732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/>
              <a:t>配送核销</a:t>
            </a:r>
            <a:endParaRPr lang="zh-CN" altLang="en-US"/>
          </a:p>
        </p:txBody>
      </p:sp>
      <p:cxnSp>
        <p:nvCxnSpPr>
          <p:cNvPr id="14" name="直接箭头连接符 13"/>
          <p:cNvCxnSpPr>
            <a:stCxn id="3" idx="2"/>
            <a:endCxn id="13" idx="0"/>
          </p:cNvCxnSpPr>
          <p:nvPr/>
        </p:nvCxnSpPr>
        <p:spPr>
          <a:xfrm flipH="1">
            <a:off x="2916555" y="2189480"/>
            <a:ext cx="3052445" cy="20878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3819525" y="291338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ym typeface="+mn-ea"/>
              </a:rPr>
              <a:t>信息共享</a:t>
            </a:r>
            <a:endParaRPr lang="zh-CN" altLang="en-US"/>
          </a:p>
        </p:txBody>
      </p:sp>
      <p:cxnSp>
        <p:nvCxnSpPr>
          <p:cNvPr id="16" name="直接箭头连接符 15"/>
          <p:cNvCxnSpPr>
            <a:stCxn id="13" idx="3"/>
            <a:endCxn id="11" idx="1"/>
          </p:cNvCxnSpPr>
          <p:nvPr/>
        </p:nvCxnSpPr>
        <p:spPr>
          <a:xfrm flipV="1">
            <a:off x="3538220" y="4581525"/>
            <a:ext cx="1659255" cy="44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3818890" y="4136390"/>
            <a:ext cx="10972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ym typeface="+mn-ea"/>
              </a:rPr>
              <a:t>信息共享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62885" y="167005"/>
            <a:ext cx="1104900" cy="1000760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576545" y="1036320"/>
            <a:ext cx="577088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sz="2000"/>
              <a:t>中惠平台南昌办事处盟主（合伙人）可转让服务卡</a:t>
            </a:r>
            <a:endParaRPr lang="zh-CN" sz="200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t="36341" r="896"/>
          <a:stretch>
            <a:fillRect/>
          </a:stretch>
        </p:blipFill>
        <p:spPr>
          <a:xfrm>
            <a:off x="1485900" y="2100580"/>
            <a:ext cx="8950960" cy="286702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90880" y="1019810"/>
            <a:ext cx="22301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zh-CN" altLang="en-US" sz="2000"/>
              <a:t>分配主体功能</a:t>
            </a:r>
            <a:endParaRPr lang="zh-CN" altLang="en-US" sz="20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62885" y="167005"/>
            <a:ext cx="1104900" cy="10007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81050" y="2171700"/>
            <a:ext cx="10810875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/>
              <a:t>1</a:t>
            </a:r>
            <a:r>
              <a:rPr lang="zh-CN" altLang="en-US" sz="2000"/>
              <a:t>、</a:t>
            </a:r>
            <a:r>
              <a:rPr lang="zh-CN" altLang="en-US" sz="2000" b="1">
                <a:solidFill>
                  <a:srgbClr val="FF0000"/>
                </a:solidFill>
              </a:rPr>
              <a:t>中惠农通平台：</a:t>
            </a:r>
            <a:r>
              <a:rPr lang="zh-CN" altLang="en-US" sz="2000"/>
              <a:t>提供产品、提供线上平台、提供防串货防伪溯源管理系统、提供结算系统、提供数据服务及商业模式等</a:t>
            </a:r>
            <a:endParaRPr lang="zh-CN" altLang="en-US" sz="2000"/>
          </a:p>
        </p:txBody>
      </p:sp>
      <p:sp>
        <p:nvSpPr>
          <p:cNvPr id="6" name="文本框 5"/>
          <p:cNvSpPr txBox="1"/>
          <p:nvPr/>
        </p:nvSpPr>
        <p:spPr>
          <a:xfrm>
            <a:off x="781050" y="2955290"/>
            <a:ext cx="10810875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/>
              <a:t>2</a:t>
            </a:r>
            <a:r>
              <a:rPr lang="zh-CN" altLang="en-US" sz="2000"/>
              <a:t>、</a:t>
            </a:r>
            <a:r>
              <a:rPr lang="zh-CN" altLang="en-US" sz="2000" b="1">
                <a:solidFill>
                  <a:srgbClr val="FF0000"/>
                </a:solidFill>
              </a:rPr>
              <a:t>南昌</a:t>
            </a:r>
            <a:r>
              <a:rPr lang="zh-CN" altLang="en-US" sz="2000" b="1">
                <a:solidFill>
                  <a:srgbClr val="FF0000"/>
                </a:solidFill>
              </a:rPr>
              <a:t>办事处</a:t>
            </a:r>
            <a:r>
              <a:rPr lang="zh-CN" altLang="en-US" sz="2000">
                <a:solidFill>
                  <a:srgbClr val="FF0000"/>
                </a:solidFill>
              </a:rPr>
              <a:t>：</a:t>
            </a:r>
            <a:r>
              <a:rPr lang="zh-CN" altLang="en-US" sz="2000"/>
              <a:t>南昌</a:t>
            </a:r>
            <a:r>
              <a:rPr lang="zh-CN" altLang="en-US" sz="2000"/>
              <a:t>市场整体协调，信息与平台传递，合伙人协调管理，盟主服务卡发放及转让，</a:t>
            </a:r>
            <a:r>
              <a:rPr lang="en-US" altLang="zh-CN" sz="2000"/>
              <a:t>B</a:t>
            </a:r>
            <a:r>
              <a:rPr lang="zh-CN" altLang="en-US" sz="2000"/>
              <a:t>端选择及合约，</a:t>
            </a:r>
            <a:r>
              <a:rPr lang="en-US" altLang="zh-CN" sz="2000"/>
              <a:t>B</a:t>
            </a:r>
            <a:r>
              <a:rPr lang="zh-CN" altLang="en-US" sz="2000"/>
              <a:t>端产地售后衔接，仓库的管理，盟主群（</a:t>
            </a:r>
            <a:r>
              <a:rPr lang="en-US" altLang="zh-CN" sz="2000"/>
              <a:t>10</a:t>
            </a:r>
            <a:r>
              <a:rPr lang="zh-CN" altLang="en-US" sz="2000"/>
              <a:t>个以上服务卡</a:t>
            </a:r>
            <a:r>
              <a:rPr lang="en-US" altLang="zh-CN" sz="2000"/>
              <a:t>)</a:t>
            </a:r>
            <a:r>
              <a:rPr lang="zh-CN" altLang="en-US" sz="2000"/>
              <a:t>的管理等。</a:t>
            </a:r>
            <a:endParaRPr lang="en-US" altLang="zh-CN" sz="2000"/>
          </a:p>
        </p:txBody>
      </p:sp>
      <p:sp>
        <p:nvSpPr>
          <p:cNvPr id="7" name="文本框 6"/>
          <p:cNvSpPr txBox="1"/>
          <p:nvPr/>
        </p:nvSpPr>
        <p:spPr>
          <a:xfrm>
            <a:off x="781050" y="4046855"/>
            <a:ext cx="108108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/>
              <a:t>3</a:t>
            </a:r>
            <a:r>
              <a:rPr lang="zh-CN" altLang="en-US" sz="2000"/>
              <a:t>、</a:t>
            </a:r>
            <a:r>
              <a:rPr lang="zh-CN" altLang="en-US" sz="2000" b="1">
                <a:solidFill>
                  <a:srgbClr val="FF0000"/>
                </a:solidFill>
              </a:rPr>
              <a:t>盟主（合伙人）</a:t>
            </a:r>
            <a:r>
              <a:rPr lang="zh-CN" altLang="en-US" sz="2000">
                <a:solidFill>
                  <a:srgbClr val="FF0000"/>
                </a:solidFill>
              </a:rPr>
              <a:t>：</a:t>
            </a:r>
            <a:r>
              <a:rPr lang="zh-CN" altLang="en-US" sz="2000"/>
              <a:t>授权</a:t>
            </a:r>
            <a:r>
              <a:rPr lang="en-US" altLang="zh-CN" sz="2000"/>
              <a:t>B</a:t>
            </a:r>
            <a:r>
              <a:rPr lang="zh-CN" altLang="en-US" sz="2000"/>
              <a:t>端的开发及稳定，业绩目标的定制与业务推进，</a:t>
            </a:r>
            <a:r>
              <a:rPr lang="en-US" altLang="zh-CN" sz="2000"/>
              <a:t>B</a:t>
            </a:r>
            <a:r>
              <a:rPr lang="zh-CN" altLang="en-US" sz="2000"/>
              <a:t>端评估等</a:t>
            </a:r>
            <a:endParaRPr lang="zh-CN" altLang="en-US" sz="2000"/>
          </a:p>
        </p:txBody>
      </p:sp>
      <p:sp>
        <p:nvSpPr>
          <p:cNvPr id="8" name="文本框 7"/>
          <p:cNvSpPr txBox="1"/>
          <p:nvPr/>
        </p:nvSpPr>
        <p:spPr>
          <a:xfrm>
            <a:off x="781050" y="4830445"/>
            <a:ext cx="1081087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zh-CN" sz="2000"/>
              <a:t>4</a:t>
            </a:r>
            <a:r>
              <a:rPr lang="zh-CN" altLang="en-US" sz="2000"/>
              <a:t>、</a:t>
            </a:r>
            <a:r>
              <a:rPr lang="en-US" altLang="zh-CN" sz="2000" b="1">
                <a:solidFill>
                  <a:srgbClr val="FF0000"/>
                </a:solidFill>
              </a:rPr>
              <a:t>B</a:t>
            </a:r>
            <a:r>
              <a:rPr lang="zh-CN" altLang="en-US" sz="2000" b="1">
                <a:solidFill>
                  <a:srgbClr val="FF0000"/>
                </a:solidFill>
              </a:rPr>
              <a:t>端商户：</a:t>
            </a:r>
            <a:r>
              <a:rPr lang="zh-CN" altLang="en-US" sz="2000"/>
              <a:t>保护区域的线下批发，零售，推广，及业绩计划及完成，及售后服务等。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72770" y="756285"/>
            <a:ext cx="66319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/>
              <a:t>中惠南昌办事处财务测算及分配主体</a:t>
            </a:r>
            <a:endParaRPr lang="zh-CN" altLang="en-US" sz="20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52725" y="281305"/>
            <a:ext cx="1104900" cy="1000760"/>
          </a:xfrm>
          <a:prstGeom prst="rect">
            <a:avLst/>
          </a:prstGeom>
        </p:spPr>
      </p:pic>
      <p:graphicFrame>
        <p:nvGraphicFramePr>
          <p:cNvPr id="5" name="表格 4"/>
          <p:cNvGraphicFramePr/>
          <p:nvPr>
            <p:custDataLst>
              <p:tags r:id="rId2"/>
            </p:custDataLst>
          </p:nvPr>
        </p:nvGraphicFramePr>
        <p:xfrm>
          <a:off x="472440" y="1282065"/>
          <a:ext cx="11285220" cy="4436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2110"/>
                <a:gridCol w="958215"/>
                <a:gridCol w="828675"/>
                <a:gridCol w="1342390"/>
                <a:gridCol w="819785"/>
                <a:gridCol w="1144270"/>
                <a:gridCol w="541655"/>
                <a:gridCol w="2141855"/>
                <a:gridCol w="598170"/>
                <a:gridCol w="791210"/>
                <a:gridCol w="912495"/>
                <a:gridCol w="834390"/>
              </a:tblGrid>
              <a:tr h="519430">
                <a:tc gridSpan="12">
                  <a:txBody>
                    <a:bodyPr/>
                    <a:p>
                      <a:pPr indent="0" algn="ctr">
                        <a:buNone/>
                      </a:pPr>
                      <a:endParaRPr lang="en-US" altLang="en-US" sz="16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cap="flat"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54927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序号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品名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出厂合约价（不含税）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单位（500克）/包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B端点货价（不含税）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最小定量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利润</a:t>
                      </a:r>
                      <a:r>
                        <a:rPr lang="en-US" sz="1100" b="1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  </a:t>
                      </a: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（元/包）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扣除日常支出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1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利润分配主体分配比例</a:t>
                      </a:r>
                      <a:endParaRPr lang="en-US" altLang="en-US" sz="1100" b="1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5613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牛肉丸（普通）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元/包（500克）/包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16.5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1件（40包/件）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办公、固定人员工资、租金、长途物流费及装卸费、短途配送费等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中惠平台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南昌办事处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盟主（合伙人）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B端返利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3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牛筯丸（普通）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元/包（500克）/包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1件（40包/件）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办公、固定人员工资、租金、长途物流费及装卸费、短途配送费等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3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墨鱼丸（普通）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元/包（500克）/包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16.5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1件（40包/件）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5.5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办公、固定人员工资、租金、长途物流费及装卸费、短途配送费等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3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猪肉丸（普通）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元/包（500克）/包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1件（40包/件）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办公、固定人员工资、租金、长途物流费及装卸费、短途配送费等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3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腐竹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47.5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元/包（2500克）/包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61.75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5件（5斤/件）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14.25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办公、固定人员工资、租金、长途物流费及装卸费、短途配送费等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3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alt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alt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其它新特色品</a:t>
                      </a:r>
                      <a:endParaRPr lang="zh-CN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72770" y="756285"/>
            <a:ext cx="66319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/>
              <a:t>中惠南昌办事处物理场所（配置完成）</a:t>
            </a:r>
            <a:endParaRPr lang="zh-CN" altLang="en-US" sz="20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52725" y="281305"/>
            <a:ext cx="1104900" cy="10007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36980" y="2814320"/>
            <a:ext cx="66319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/>
              <a:t>1</a:t>
            </a:r>
            <a:r>
              <a:rPr lang="zh-CN" altLang="en-US" sz="2000"/>
              <a:t>、银田大厦</a:t>
            </a:r>
            <a:r>
              <a:rPr lang="en-US" altLang="zh-CN" sz="2000"/>
              <a:t>--</a:t>
            </a:r>
            <a:r>
              <a:rPr lang="zh-CN" altLang="en-US" sz="2000"/>
              <a:t>南昌办事处</a:t>
            </a:r>
            <a:r>
              <a:rPr lang="en-US" altLang="zh-CN" sz="2000"/>
              <a:t>    </a:t>
            </a:r>
            <a:r>
              <a:rPr lang="zh-CN" altLang="en-US" sz="2000"/>
              <a:t>总部</a:t>
            </a:r>
            <a:r>
              <a:rPr lang="en-US" altLang="zh-CN" sz="2000"/>
              <a:t>+</a:t>
            </a:r>
            <a:r>
              <a:rPr lang="zh-CN" altLang="en-US" sz="2000"/>
              <a:t>南昌办事处</a:t>
            </a:r>
            <a:endParaRPr lang="zh-CN" altLang="en-US" sz="2000"/>
          </a:p>
        </p:txBody>
      </p:sp>
      <p:sp>
        <p:nvSpPr>
          <p:cNvPr id="6" name="文本框 5"/>
          <p:cNvSpPr txBox="1"/>
          <p:nvPr/>
        </p:nvSpPr>
        <p:spPr>
          <a:xfrm>
            <a:off x="1236980" y="3759835"/>
            <a:ext cx="66319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/>
              <a:t>2</a:t>
            </a:r>
            <a:r>
              <a:rPr lang="zh-CN" altLang="en-US" sz="2000"/>
              <a:t>、</a:t>
            </a:r>
            <a:r>
              <a:rPr lang="zh-CN" sz="2000"/>
              <a:t>孺子路直营店</a:t>
            </a:r>
            <a:r>
              <a:rPr lang="en-US" altLang="zh-CN" sz="2000"/>
              <a:t>    </a:t>
            </a:r>
            <a:r>
              <a:rPr lang="zh-CN" sz="2000"/>
              <a:t>单品冻库</a:t>
            </a:r>
            <a:r>
              <a:rPr lang="en-US" altLang="zh-CN" sz="2000"/>
              <a:t>+</a:t>
            </a:r>
            <a:r>
              <a:rPr lang="zh-CN" altLang="en-US" sz="2000"/>
              <a:t>配送服务点</a:t>
            </a:r>
            <a:r>
              <a:rPr lang="en-US" altLang="zh-CN" sz="2000"/>
              <a:t>+</a:t>
            </a:r>
            <a:r>
              <a:rPr lang="zh-CN" altLang="en-US" sz="2000"/>
              <a:t>展示及零售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72770" y="756285"/>
            <a:ext cx="66319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/>
              <a:t>月业绩目标及财务测算及分配评估（汕头牛肉丸）</a:t>
            </a:r>
            <a:endParaRPr lang="zh-CN" altLang="en-US" sz="20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52725" y="281305"/>
            <a:ext cx="1104900" cy="10007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40080" y="1421130"/>
            <a:ext cx="11403330" cy="47078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/>
              <a:t>1</a:t>
            </a:r>
            <a:r>
              <a:rPr lang="zh-CN" altLang="en-US" sz="2000"/>
              <a:t>、南昌市区西湖区：市场</a:t>
            </a:r>
            <a:r>
              <a:rPr lang="en-US" altLang="zh-CN" sz="2000"/>
              <a:t>B</a:t>
            </a:r>
            <a:r>
              <a:rPr lang="zh-CN" altLang="en-US" sz="2000"/>
              <a:t>端假设有</a:t>
            </a:r>
            <a:r>
              <a:rPr lang="en-US" altLang="zh-CN" sz="2000"/>
              <a:t>20</a:t>
            </a:r>
            <a:r>
              <a:rPr lang="zh-CN" altLang="en-US" sz="2000"/>
              <a:t>家，每家每天</a:t>
            </a:r>
            <a:r>
              <a:rPr lang="en-US" altLang="zh-CN" sz="2000"/>
              <a:t>40</a:t>
            </a:r>
            <a:r>
              <a:rPr lang="zh-CN" altLang="en-US" sz="2000"/>
              <a:t>斤，共销售</a:t>
            </a:r>
            <a:r>
              <a:rPr lang="en-US" altLang="zh-CN" sz="2000"/>
              <a:t>800</a:t>
            </a:r>
            <a:r>
              <a:rPr lang="zh-CN" altLang="en-US" sz="2000"/>
              <a:t>斤</a:t>
            </a:r>
            <a:endParaRPr lang="zh-CN" altLang="en-US" sz="2000"/>
          </a:p>
          <a:p>
            <a:r>
              <a:rPr lang="en-US" altLang="zh-CN" sz="2000"/>
              <a:t>                                  </a:t>
            </a:r>
            <a:r>
              <a:rPr lang="zh-CN" altLang="en-US" sz="2000"/>
              <a:t>沿街</a:t>
            </a:r>
            <a:r>
              <a:rPr lang="en-US" altLang="zh-CN" sz="2000"/>
              <a:t>C</a:t>
            </a:r>
            <a:r>
              <a:rPr lang="zh-CN" altLang="en-US" sz="2000"/>
              <a:t>端火锅店假设</a:t>
            </a:r>
            <a:r>
              <a:rPr lang="en-US" altLang="zh-CN" sz="2000"/>
              <a:t>10</a:t>
            </a:r>
            <a:r>
              <a:rPr lang="zh-CN" altLang="en-US" sz="2000"/>
              <a:t>家，每家每天</a:t>
            </a:r>
            <a:r>
              <a:rPr lang="en-US" altLang="zh-CN" sz="2000"/>
              <a:t>30</a:t>
            </a:r>
            <a:r>
              <a:rPr lang="zh-CN" altLang="en-US" sz="2000"/>
              <a:t>斤，共销售</a:t>
            </a:r>
            <a:r>
              <a:rPr lang="en-US" altLang="zh-CN" sz="2000"/>
              <a:t>300</a:t>
            </a:r>
            <a:r>
              <a:rPr lang="zh-CN" altLang="en-US" sz="2000"/>
              <a:t>斤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南昌市区西湖区日销售量：</a:t>
            </a:r>
            <a:r>
              <a:rPr lang="en-US" altLang="zh-CN" sz="2000"/>
              <a:t>800+300=1100</a:t>
            </a:r>
            <a:r>
              <a:rPr lang="zh-CN" altLang="en-US" sz="2000"/>
              <a:t>斤，日毛利</a:t>
            </a:r>
            <a:r>
              <a:rPr lang="en-US" altLang="zh-CN" sz="2000"/>
              <a:t>1100</a:t>
            </a:r>
            <a:r>
              <a:rPr lang="zh-CN" altLang="en-US" sz="2000"/>
              <a:t>斤</a:t>
            </a:r>
            <a:r>
              <a:rPr lang="en-US" altLang="zh-CN" sz="2000"/>
              <a:t>X5.5</a:t>
            </a:r>
            <a:r>
              <a:rPr lang="zh-CN" altLang="en-US" sz="2000"/>
              <a:t>元</a:t>
            </a:r>
            <a:r>
              <a:rPr lang="en-US" altLang="zh-CN" sz="2000"/>
              <a:t>/</a:t>
            </a:r>
            <a:r>
              <a:rPr lang="zh-CN" altLang="en-US" sz="2000"/>
              <a:t>斤</a:t>
            </a:r>
            <a:r>
              <a:rPr lang="en-US" altLang="zh-CN" sz="2000"/>
              <a:t>=6050</a:t>
            </a:r>
            <a:r>
              <a:rPr lang="zh-CN" altLang="en-US" sz="2000"/>
              <a:t>元，月毛利</a:t>
            </a:r>
            <a:r>
              <a:rPr lang="en-US" altLang="zh-CN" sz="2000"/>
              <a:t>=6050X30</a:t>
            </a:r>
            <a:r>
              <a:rPr lang="zh-CN" altLang="en-US" sz="2000"/>
              <a:t>天</a:t>
            </a:r>
            <a:r>
              <a:rPr lang="en-US" altLang="zh-CN" sz="2000"/>
              <a:t>=181500</a:t>
            </a:r>
            <a:r>
              <a:rPr lang="zh-CN" altLang="en-US" sz="2000"/>
              <a:t>元</a:t>
            </a:r>
            <a:endParaRPr lang="zh-CN" altLang="en-US" sz="2000"/>
          </a:p>
          <a:p>
            <a:endParaRPr lang="zh-CN" altLang="en-US" sz="2000">
              <a:solidFill>
                <a:srgbClr val="FF0000"/>
              </a:solidFill>
            </a:endParaRPr>
          </a:p>
          <a:p>
            <a:r>
              <a:rPr lang="zh-CN" altLang="en-US" sz="2000">
                <a:solidFill>
                  <a:srgbClr val="FF0000"/>
                </a:solidFill>
                <a:sym typeface="+mn-ea"/>
              </a:rPr>
              <a:t>月</a:t>
            </a:r>
            <a:r>
              <a:rPr lang="zh-CN" altLang="en-US" sz="2000">
                <a:solidFill>
                  <a:srgbClr val="FF0000"/>
                </a:solidFill>
              </a:rPr>
              <a:t>利润分配结构假设</a:t>
            </a:r>
            <a:endParaRPr lang="zh-CN" altLang="en-US" sz="2000">
              <a:solidFill>
                <a:srgbClr val="FF0000"/>
              </a:solidFill>
            </a:endParaRPr>
          </a:p>
          <a:p>
            <a:endParaRPr lang="en-US" altLang="zh-CN" sz="2000"/>
          </a:p>
          <a:p>
            <a:r>
              <a:rPr lang="en-US" altLang="zh-CN" sz="2000"/>
              <a:t>A</a:t>
            </a:r>
            <a:r>
              <a:rPr lang="zh-CN" altLang="en-US" sz="2000"/>
              <a:t>、中惠平台</a:t>
            </a:r>
            <a:r>
              <a:rPr lang="en-US" altLang="zh-CN" sz="2000"/>
              <a:t>15%</a:t>
            </a:r>
            <a:r>
              <a:rPr lang="zh-CN" altLang="en-US" sz="2000"/>
              <a:t>，则</a:t>
            </a:r>
            <a:r>
              <a:rPr lang="en-US" altLang="zh-CN" sz="2000"/>
              <a:t>181500</a:t>
            </a:r>
            <a:r>
              <a:rPr lang="en-US" altLang="zh-CN" sz="2000"/>
              <a:t>X15%=27225</a:t>
            </a:r>
            <a:r>
              <a:rPr lang="zh-CN" altLang="en-US" sz="2000"/>
              <a:t>元</a:t>
            </a:r>
            <a:endParaRPr lang="zh-CN" altLang="en-US" sz="2000"/>
          </a:p>
          <a:p>
            <a:r>
              <a:rPr lang="en-US" altLang="zh-CN" sz="2000"/>
              <a:t>B</a:t>
            </a:r>
            <a:r>
              <a:rPr lang="zh-CN" altLang="en-US" sz="2000"/>
              <a:t>、南昌办事处（仓库临时在孺子路直营店）</a:t>
            </a:r>
            <a:r>
              <a:rPr lang="en-US" altLang="zh-CN" sz="2000"/>
              <a:t>20%</a:t>
            </a:r>
            <a:r>
              <a:rPr lang="zh-CN" altLang="en-US" sz="2000"/>
              <a:t>，则</a:t>
            </a:r>
            <a:r>
              <a:rPr lang="en-US" altLang="zh-CN" sz="2000"/>
              <a:t>181500X20%=36300</a:t>
            </a:r>
            <a:r>
              <a:rPr lang="zh-CN" altLang="en-US" sz="2000"/>
              <a:t>元</a:t>
            </a:r>
            <a:endParaRPr lang="zh-CN" altLang="en-US" sz="2000"/>
          </a:p>
          <a:p>
            <a:r>
              <a:rPr lang="en-US" altLang="zh-CN" sz="2000"/>
              <a:t>C</a:t>
            </a:r>
            <a:r>
              <a:rPr lang="zh-CN" altLang="en-US" sz="2000"/>
              <a:t>、孺子路直营店负责人盟主合伙人</a:t>
            </a:r>
            <a:r>
              <a:rPr lang="en-US" altLang="zh-CN" sz="2000"/>
              <a:t>40%</a:t>
            </a:r>
            <a:r>
              <a:rPr lang="zh-CN" altLang="en-US" sz="2000"/>
              <a:t>，则</a:t>
            </a:r>
            <a:r>
              <a:rPr lang="en-US" altLang="zh-CN" sz="2000"/>
              <a:t>181500X40%=72600</a:t>
            </a:r>
            <a:r>
              <a:rPr lang="zh-CN" altLang="en-US" sz="2000"/>
              <a:t>元</a:t>
            </a:r>
            <a:endParaRPr lang="zh-CN" altLang="en-US" sz="2000"/>
          </a:p>
          <a:p>
            <a:r>
              <a:rPr lang="en-US" altLang="zh-CN" sz="2000"/>
              <a:t>D</a:t>
            </a:r>
            <a:r>
              <a:rPr lang="zh-CN" altLang="en-US" sz="2000"/>
              <a:t>、总部平台待留激励利润</a:t>
            </a:r>
            <a:r>
              <a:rPr lang="en-US" altLang="zh-CN" sz="2000"/>
              <a:t>15%</a:t>
            </a:r>
            <a:r>
              <a:rPr lang="zh-CN" altLang="en-US" sz="2000"/>
              <a:t>，则</a:t>
            </a:r>
            <a:r>
              <a:rPr lang="en-US" altLang="zh-CN" sz="2000">
                <a:sym typeface="+mn-ea"/>
              </a:rPr>
              <a:t>181500X15%=27225</a:t>
            </a:r>
            <a:r>
              <a:rPr lang="zh-CN" altLang="en-US" sz="2000">
                <a:sym typeface="+mn-ea"/>
              </a:rPr>
              <a:t>元</a:t>
            </a:r>
            <a:endParaRPr lang="zh-CN" altLang="en-US" sz="2000">
              <a:sym typeface="+mn-ea"/>
            </a:endParaRPr>
          </a:p>
          <a:p>
            <a:r>
              <a:rPr lang="en-US" altLang="zh-CN" sz="2000">
                <a:sym typeface="+mn-ea"/>
              </a:rPr>
              <a:t>E</a:t>
            </a:r>
            <a:r>
              <a:rPr lang="zh-CN" altLang="en-US" sz="2000">
                <a:sym typeface="+mn-ea"/>
              </a:rPr>
              <a:t>、南昌待留待留激励利润</a:t>
            </a:r>
            <a:r>
              <a:rPr lang="en-US" altLang="zh-CN" sz="2000">
                <a:sym typeface="+mn-ea"/>
              </a:rPr>
              <a:t>10%</a:t>
            </a:r>
            <a:r>
              <a:rPr lang="zh-CN" altLang="en-US" sz="2000">
                <a:sym typeface="+mn-ea"/>
              </a:rPr>
              <a:t>，则</a:t>
            </a:r>
            <a:r>
              <a:rPr lang="en-US" altLang="zh-CN" sz="2000">
                <a:sym typeface="+mn-ea"/>
              </a:rPr>
              <a:t>181500X10%=18150</a:t>
            </a:r>
            <a:r>
              <a:rPr lang="zh-CN" altLang="en-US" sz="2000">
                <a:sym typeface="+mn-ea"/>
              </a:rPr>
              <a:t>元</a:t>
            </a:r>
            <a:endParaRPr lang="en-US" altLang="zh-CN" sz="2000"/>
          </a:p>
          <a:p>
            <a:endParaRPr lang="en-US" altLang="zh-CN" sz="2000"/>
          </a:p>
          <a:p>
            <a:r>
              <a:rPr lang="zh-CN" altLang="en-US" sz="2000"/>
              <a:t>这里没有扣除南昌日常成本开支</a:t>
            </a:r>
            <a:endParaRPr lang="zh-CN" altLang="en-US" sz="2000"/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62885" y="167005"/>
            <a:ext cx="1104900" cy="1000760"/>
          </a:xfrm>
          <a:prstGeom prst="rect">
            <a:avLst/>
          </a:prstGeom>
        </p:spPr>
      </p:pic>
      <p:sp>
        <p:nvSpPr>
          <p:cNvPr id="46" name="文本框 45"/>
          <p:cNvSpPr txBox="1"/>
          <p:nvPr/>
        </p:nvSpPr>
        <p:spPr>
          <a:xfrm>
            <a:off x="834355" y="467995"/>
            <a:ext cx="8310245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000"/>
              <a:t>南昌直营盟主单位农贸市场直营店</a:t>
            </a:r>
            <a:r>
              <a:rPr lang="en-US" altLang="zh-CN" sz="2000"/>
              <a:t>---</a:t>
            </a:r>
            <a:r>
              <a:rPr lang="zh-CN" altLang="en-US" sz="2000"/>
              <a:t>实物功能模板图（多品种连续服务）</a:t>
            </a:r>
            <a:endParaRPr lang="zh-CN" altLang="en-US" sz="200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440" y="1167765"/>
            <a:ext cx="3794760" cy="510603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710" y="1167765"/>
            <a:ext cx="1724660" cy="2311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4710" y="3582035"/>
            <a:ext cx="3843020" cy="269113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0015" y="1167765"/>
            <a:ext cx="2038350" cy="229298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62885" y="167005"/>
            <a:ext cx="1104900" cy="100076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585" y="812800"/>
            <a:ext cx="7092950" cy="55822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853645" y="812800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3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529795" y="2844800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1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92280" y="1833880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2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401535" y="1232535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0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503885" y="1211580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4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17860" y="2844800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5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984455" y="3710305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6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174205" y="5112385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7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58860" y="5659120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8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58150" y="4794250"/>
            <a:ext cx="323850" cy="3987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sz="2000">
                <a:solidFill>
                  <a:srgbClr val="FF0000"/>
                </a:solidFill>
              </a:rPr>
              <a:t>9</a:t>
            </a:r>
            <a:endParaRPr lang="en-US" altLang="zh-CN" sz="200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01520" y="2679065"/>
            <a:ext cx="3772535" cy="48450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636905" y="331470"/>
            <a:ext cx="663194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/>
              <a:t>南昌办事处待留利润转化优惠券（汕头牛肉丸）</a:t>
            </a:r>
            <a:endParaRPr lang="zh-CN" altLang="en-US" sz="2000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6.xml><?xml version="1.0" encoding="utf-8"?>
<p:tagLst xmlns:p="http://schemas.openxmlformats.org/presentationml/2006/main">
  <p:tag name="KSO_WM_UNIT_TABLE_BEAUTIFY" val="smartTable{7cae7618-d8f7-4c9b-ab14-5ea8cbf1ba0c}"/>
  <p:tag name="TABLE_ENDDRAG_ORIGIN_RECT" val="888*253"/>
  <p:tag name="TABLE_ENDDRAG_RECT" val="2*151*888*253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1316</Words>
  <Application>WPS 演示</Application>
  <PresentationFormat>宽屏</PresentationFormat>
  <Paragraphs>201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Lenovo</dc:creator>
  <cp:lastModifiedBy>一片小麦田</cp:lastModifiedBy>
  <cp:revision>938</cp:revision>
  <dcterms:created xsi:type="dcterms:W3CDTF">2019-06-19T02:08:00Z</dcterms:created>
  <dcterms:modified xsi:type="dcterms:W3CDTF">2021-08-27T08:49:49Z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KSOSaveFontToCloudKey">
    <vt:lpwstr>449901415_btnclosed</vt:lpwstr>
  </property>
  <property fmtid="{D5CDD505-2E9C-101B-9397-08002B2CF9AE}" pid="4" name="ICV">
    <vt:lpwstr>130677E4D5424F01846CE9B53B62BDD8</vt:lpwstr>
  </property>
</Properties>
</file>

<file path=docProps/thumbnail.jpeg>
</file>